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9" r:id="rId11"/>
    <p:sldId id="266" r:id="rId12"/>
    <p:sldId id="268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'GRAFICO N° 1-2-3-4'!$E$9</c:f>
              <c:strCache>
                <c:ptCount val="1"/>
                <c:pt idx="0">
                  <c:v>N°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'GRAFICO N° 1-2-3-4'!$D$10:$D$34</c:f>
              <c:strCache>
                <c:ptCount val="25"/>
                <c:pt idx="0">
                  <c:v>HOSPITAL DE APOYO CANGALLO</c:v>
                </c:pt>
                <c:pt idx="1">
                  <c:v>HOSPITAL DE APOYO DE HUANTA "DANIEL ALCIDES CARRIÓN"</c:v>
                </c:pt>
                <c:pt idx="2">
                  <c:v>APOYO SIVIA</c:v>
                </c:pt>
                <c:pt idx="3">
                  <c:v>HOSPITAL DE APOYO SAN FRANCISCO</c:v>
                </c:pt>
                <c:pt idx="4">
                  <c:v>HOSPITAL DE APOYO DE PUQUIO "FELIPE HUAMÁN POMA DE AYALA"</c:v>
                </c:pt>
                <c:pt idx="5">
                  <c:v>HOSPITAL DE APOYO DE CORACORA</c:v>
                </c:pt>
                <c:pt idx="6">
                  <c:v>HOSPITAL REGIONAL DE AYACUCHO "MIGUEL ANGEL MARISCAL LLERENA"</c:v>
                </c:pt>
                <c:pt idx="7">
                  <c:v>HOSPITAL DE APOYO JESUS NAZARENO</c:v>
                </c:pt>
                <c:pt idx="8">
                  <c:v>HOSPITAL DE APOYO SAN MIGUEL</c:v>
                </c:pt>
                <c:pt idx="9">
                  <c:v>INSTITUTO NACIONAL DOS DE MAYO</c:v>
                </c:pt>
                <c:pt idx="10">
                  <c:v>INSTITUTO NACIONAL DE SALUD 
DEL NIÑO BREÑA</c:v>
                </c:pt>
                <c:pt idx="11">
                  <c:v>HOSPITAL NACIONAL DOCENTE
 MADRE NIÑO SAN BARTOLOME</c:v>
                </c:pt>
                <c:pt idx="12">
                  <c:v>NACIONAL SERGIO E. BERNALES</c:v>
                </c:pt>
                <c:pt idx="13">
                  <c:v>IREN NEOPLASICAS </c:v>
                </c:pt>
                <c:pt idx="14">
                  <c:v>HOSPITAL III REGIONAL HONORIO DELGADO</c:v>
                </c:pt>
                <c:pt idx="15">
                  <c:v>INSTITUTO NACIONAL 
MATERNO PERINATAL</c:v>
                </c:pt>
                <c:pt idx="16">
                  <c:v>HOSPITAL ERNESTO GERMAN GUZMAN</c:v>
                </c:pt>
                <c:pt idx="17">
                  <c:v>HOSPITAL MARIA AUXILIADORA</c:v>
                </c:pt>
                <c:pt idx="18">
                  <c:v>HOSPITAL DE BAJA COMPLEJIDAD HUAYCAN</c:v>
                </c:pt>
                <c:pt idx="19">
                  <c:v>HOSPITAL VITARTE</c:v>
                </c:pt>
                <c:pt idx="20">
                  <c:v>HOSPITAL DE MEDIANA COMPLEJIDAD JOSE AGURTO TELLO</c:v>
                </c:pt>
                <c:pt idx="21">
                  <c:v>HOSPITAL SAN JUAN DE LURIGANCHO</c:v>
                </c:pt>
                <c:pt idx="22">
                  <c:v>HOSPITAL NACIONAL HIPOLITO UNANUE</c:v>
                </c:pt>
                <c:pt idx="23">
                  <c:v>HOSPITAL HERMILIO VALDIZAN</c:v>
                </c:pt>
                <c:pt idx="24">
                  <c:v>HOSPITAL SAN MARTIN DE PANGOA</c:v>
                </c:pt>
              </c:strCache>
            </c:strRef>
          </c:cat>
          <c:val>
            <c:numRef>
              <c:f>'GRAFICO N° 1-2-3-4'!$E$10:$E$34</c:f>
              <c:numCache>
                <c:formatCode>General</c:formatCode>
                <c:ptCount val="25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4</c:v>
                </c:pt>
                <c:pt idx="14">
                  <c:v>4</c:v>
                </c:pt>
                <c:pt idx="15">
                  <c:v>3</c:v>
                </c:pt>
                <c:pt idx="16">
                  <c:v>2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</c:numCache>
            </c:numRef>
          </c:val>
        </c:ser>
        <c:ser>
          <c:idx val="1"/>
          <c:order val="1"/>
          <c:tx>
            <c:strRef>
              <c:f>'GRAFICO N° 1-2-3-4'!$F$9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4.0632051287246848E-3"/>
                  <c:y val="-6.646357769775400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s-P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0630984829207809E-3"/>
                  <c:y val="-6.646383936538273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s-P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088034191498148E-3"/>
                  <c:y val="-6.646357769775400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s-P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088034191497649E-3"/>
                  <c:y val="-6.646357769775400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s-P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9660822331688849E-17"/>
                  <c:y val="-6.646357769775400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s-P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3544017095748948E-3"/>
                  <c:y val="-6.646357769775400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s-P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7088034191497896E-3"/>
                  <c:y val="-6.646357769775400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s-P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6.646357769775400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s-P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-6.646357769775400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s-P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0664580385387421E-7"/>
                  <c:y val="-5.317086215820318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s-P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-5.317086215820318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s-P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-4.984768327331549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s-P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"/>
                  <c:y val="-5.317086215820318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s-P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"/>
                  <c:y val="-4.984768327331549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s-P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"/>
                  <c:y val="-4.984768327331549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s-P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1.3544017095748948E-3"/>
                  <c:y val="-4.3201325503540104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s-P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9.9321644663377698E-17"/>
                  <c:y val="-3.3231788848877064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s-P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0"/>
                  <c:y val="-3.323178884887700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s-P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'GRAFICO N° 1-2-3-4'!$D$10:$D$34</c:f>
              <c:strCache>
                <c:ptCount val="25"/>
                <c:pt idx="0">
                  <c:v>HOSPITAL DE APOYO CANGALLO</c:v>
                </c:pt>
                <c:pt idx="1">
                  <c:v>HOSPITAL DE APOYO DE HUANTA "DANIEL ALCIDES CARRIÓN"</c:v>
                </c:pt>
                <c:pt idx="2">
                  <c:v>APOYO SIVIA</c:v>
                </c:pt>
                <c:pt idx="3">
                  <c:v>HOSPITAL DE APOYO SAN FRANCISCO</c:v>
                </c:pt>
                <c:pt idx="4">
                  <c:v>HOSPITAL DE APOYO DE PUQUIO "FELIPE HUAMÁN POMA DE AYALA"</c:v>
                </c:pt>
                <c:pt idx="5">
                  <c:v>HOSPITAL DE APOYO DE CORACORA</c:v>
                </c:pt>
                <c:pt idx="6">
                  <c:v>HOSPITAL REGIONAL DE AYACUCHO "MIGUEL ANGEL MARISCAL LLERENA"</c:v>
                </c:pt>
                <c:pt idx="7">
                  <c:v>HOSPITAL DE APOYO JESUS NAZARENO</c:v>
                </c:pt>
                <c:pt idx="8">
                  <c:v>HOSPITAL DE APOYO SAN MIGUEL</c:v>
                </c:pt>
                <c:pt idx="9">
                  <c:v>INSTITUTO NACIONAL DOS DE MAYO</c:v>
                </c:pt>
                <c:pt idx="10">
                  <c:v>INSTITUTO NACIONAL DE SALUD 
DEL NIÑO BREÑA</c:v>
                </c:pt>
                <c:pt idx="11">
                  <c:v>HOSPITAL NACIONAL DOCENTE
 MADRE NIÑO SAN BARTOLOME</c:v>
                </c:pt>
                <c:pt idx="12">
                  <c:v>NACIONAL SERGIO E. BERNALES</c:v>
                </c:pt>
                <c:pt idx="13">
                  <c:v>IREN NEOPLASICAS </c:v>
                </c:pt>
                <c:pt idx="14">
                  <c:v>HOSPITAL III REGIONAL HONORIO DELGADO</c:v>
                </c:pt>
                <c:pt idx="15">
                  <c:v>INSTITUTO NACIONAL 
MATERNO PERINATAL</c:v>
                </c:pt>
                <c:pt idx="16">
                  <c:v>HOSPITAL ERNESTO GERMAN GUZMAN</c:v>
                </c:pt>
                <c:pt idx="17">
                  <c:v>HOSPITAL MARIA AUXILIADORA</c:v>
                </c:pt>
                <c:pt idx="18">
                  <c:v>HOSPITAL DE BAJA COMPLEJIDAD HUAYCAN</c:v>
                </c:pt>
                <c:pt idx="19">
                  <c:v>HOSPITAL VITARTE</c:v>
                </c:pt>
                <c:pt idx="20">
                  <c:v>HOSPITAL DE MEDIANA COMPLEJIDAD JOSE AGURTO TELLO</c:v>
                </c:pt>
                <c:pt idx="21">
                  <c:v>HOSPITAL SAN JUAN DE LURIGANCHO</c:v>
                </c:pt>
                <c:pt idx="22">
                  <c:v>HOSPITAL NACIONAL HIPOLITO UNANUE</c:v>
                </c:pt>
                <c:pt idx="23">
                  <c:v>HOSPITAL HERMILIO VALDIZAN</c:v>
                </c:pt>
                <c:pt idx="24">
                  <c:v>HOSPITAL SAN MARTIN DE PANGOA</c:v>
                </c:pt>
              </c:strCache>
            </c:strRef>
          </c:cat>
          <c:val>
            <c:numRef>
              <c:f>'GRAFICO N° 1-2-3-4'!$F$10:$F$34</c:f>
              <c:numCache>
                <c:formatCode>0%</c:formatCode>
                <c:ptCount val="2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0.8</c:v>
                </c:pt>
                <c:pt idx="10">
                  <c:v>0.8</c:v>
                </c:pt>
                <c:pt idx="11">
                  <c:v>0.8</c:v>
                </c:pt>
                <c:pt idx="12">
                  <c:v>0.8</c:v>
                </c:pt>
                <c:pt idx="13">
                  <c:v>0.8</c:v>
                </c:pt>
                <c:pt idx="14">
                  <c:v>0.8</c:v>
                </c:pt>
                <c:pt idx="15">
                  <c:v>0.6</c:v>
                </c:pt>
                <c:pt idx="16">
                  <c:v>0.4</c:v>
                </c:pt>
                <c:pt idx="17">
                  <c:v>0.2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6599424"/>
        <c:axId val="84486400"/>
      </c:barChart>
      <c:catAx>
        <c:axId val="146599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4486400"/>
        <c:crosses val="autoZero"/>
        <c:auto val="1"/>
        <c:lblAlgn val="ctr"/>
        <c:lblOffset val="100"/>
        <c:noMultiLvlLbl val="0"/>
      </c:catAx>
      <c:valAx>
        <c:axId val="84486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65994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074399480138472E-2"/>
          <c:y val="4.8697055046133648E-2"/>
          <c:w val="0.77066622376034244"/>
          <c:h val="0.77339666900631188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'GRAFICO N° 1-2-3-4'!$E$43:$E$44</c:f>
              <c:strCache>
                <c:ptCount val="1"/>
                <c:pt idx="0">
                  <c:v>RESULTADO N°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'GRAFICO N° 1-2-3-4'!$C$45:$D$47</c:f>
              <c:multiLvlStrCache>
                <c:ptCount val="3"/>
                <c:lvl>
                  <c:pt idx="0">
                    <c:v>&gt; 80 - 100</c:v>
                  </c:pt>
                  <c:pt idx="1">
                    <c:v>60 - 80</c:v>
                  </c:pt>
                  <c:pt idx="2">
                    <c:v>&lt; 60</c:v>
                  </c:pt>
                </c:lvl>
                <c:lvl>
                  <c:pt idx="0">
                    <c:v>SATISFACTORIO</c:v>
                  </c:pt>
                  <c:pt idx="1">
                    <c:v>REGULAR</c:v>
                  </c:pt>
                  <c:pt idx="2">
                    <c:v>DEFICIENTE</c:v>
                  </c:pt>
                </c:lvl>
              </c:multiLvlStrCache>
            </c:multiLvlStrRef>
          </c:cat>
          <c:val>
            <c:numRef>
              <c:f>'GRAFICO N° 1-2-3-4'!$E$45:$E$47</c:f>
              <c:numCache>
                <c:formatCode>General</c:formatCode>
                <c:ptCount val="3"/>
                <c:pt idx="0">
                  <c:v>9</c:v>
                </c:pt>
                <c:pt idx="1">
                  <c:v>7</c:v>
                </c:pt>
                <c:pt idx="2">
                  <c:v>9</c:v>
                </c:pt>
              </c:numCache>
            </c:numRef>
          </c:val>
        </c:ser>
        <c:ser>
          <c:idx val="1"/>
          <c:order val="1"/>
          <c:tx>
            <c:strRef>
              <c:f>'GRAFICO N° 1-2-3-4'!$F$43:$F$44</c:f>
              <c:strCache>
                <c:ptCount val="1"/>
                <c:pt idx="0">
                  <c:v>RESULTADO %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'GRAFICO N° 1-2-3-4'!$C$45:$D$47</c:f>
              <c:multiLvlStrCache>
                <c:ptCount val="3"/>
                <c:lvl>
                  <c:pt idx="0">
                    <c:v>&gt; 80 - 100</c:v>
                  </c:pt>
                  <c:pt idx="1">
                    <c:v>60 - 80</c:v>
                  </c:pt>
                  <c:pt idx="2">
                    <c:v>&lt; 60</c:v>
                  </c:pt>
                </c:lvl>
                <c:lvl>
                  <c:pt idx="0">
                    <c:v>SATISFACTORIO</c:v>
                  </c:pt>
                  <c:pt idx="1">
                    <c:v>REGULAR</c:v>
                  </c:pt>
                  <c:pt idx="2">
                    <c:v>DEFICIENTE</c:v>
                  </c:pt>
                </c:lvl>
              </c:multiLvlStrCache>
            </c:multiLvlStrRef>
          </c:cat>
          <c:val>
            <c:numRef>
              <c:f>'GRAFICO N° 1-2-3-4'!$F$45:$F$47</c:f>
              <c:numCache>
                <c:formatCode>0%</c:formatCode>
                <c:ptCount val="3"/>
                <c:pt idx="0">
                  <c:v>0.36</c:v>
                </c:pt>
                <c:pt idx="1">
                  <c:v>0.28000000000000003</c:v>
                </c:pt>
                <c:pt idx="2">
                  <c:v>0.36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6696704"/>
        <c:axId val="84531968"/>
        <c:axId val="0"/>
      </c:bar3DChart>
      <c:catAx>
        <c:axId val="146696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PE"/>
          </a:p>
        </c:txPr>
        <c:crossAx val="84531968"/>
        <c:crosses val="autoZero"/>
        <c:auto val="1"/>
        <c:lblAlgn val="ctr"/>
        <c:lblOffset val="100"/>
        <c:noMultiLvlLbl val="0"/>
      </c:catAx>
      <c:valAx>
        <c:axId val="845319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4669670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'GRAFICO N° 1-2-3-4'!$E$66</c:f>
              <c:strCache>
                <c:ptCount val="1"/>
              </c:strCache>
            </c:strRef>
          </c:tx>
          <c:invertIfNegative val="0"/>
          <c:cat>
            <c:strRef>
              <c:f>'GRAFICO N° 1-2-3-4'!$D$67:$D$71</c:f>
              <c:strCache>
                <c:ptCount val="5"/>
                <c:pt idx="0">
                  <c:v> LISTADO  DE ANTIMICROBIANOS DE USO RESTRINGIDO EMPLEADOS EN LA INSTITUCION AUTORIZADOS POR EL CIIH</c:v>
                </c:pt>
                <c:pt idx="1">
                  <c:v>ACTA DE JUSTIFICACIÓN PARA LA PRESCRIPCION DE ANTIMICROBIANOS DE USO RESTRINGIDO</c:v>
                </c:pt>
                <c:pt idx="2">
                  <c:v>MONITOREO  DE  LA PRESCRIPCION  DE  ANTIMICROBIANOS DE USO RESTRINGIDO</c:v>
                </c:pt>
                <c:pt idx="3">
                  <c:v>EVALUACION TRIMESTRAL/ SEMESTRAL/ ANUAL DE USO DE  ANTIMICROBIANOS DE USO RESTRINGIDO</c:v>
                </c:pt>
                <c:pt idx="4">
                  <c:v>PROCEDIMIENTO Y FLUJOGRAMA DE PROCEDIMIENTOS PARA EL USO RACIONAL DE  ANTIMICROBIANOS DE USO RESTRINGIDO</c:v>
                </c:pt>
              </c:strCache>
            </c:strRef>
          </c:cat>
          <c:val>
            <c:numRef>
              <c:f>'GRAFICO N° 1-2-3-4'!$E$67:$E$71</c:f>
              <c:numCache>
                <c:formatCode>General</c:formatCode>
                <c:ptCount val="5"/>
              </c:numCache>
            </c:numRef>
          </c:val>
        </c:ser>
        <c:ser>
          <c:idx val="1"/>
          <c:order val="1"/>
          <c:tx>
            <c:strRef>
              <c:f>'GRAFICO N° 1-2-3-4'!$F$66</c:f>
              <c:strCache>
                <c:ptCount val="1"/>
              </c:strCache>
            </c:strRef>
          </c:tx>
          <c:invertIfNegative val="0"/>
          <c:cat>
            <c:strRef>
              <c:f>'GRAFICO N° 1-2-3-4'!$D$67:$D$71</c:f>
              <c:strCache>
                <c:ptCount val="5"/>
                <c:pt idx="0">
                  <c:v> LISTADO  DE ANTIMICROBIANOS DE USO RESTRINGIDO EMPLEADOS EN LA INSTITUCION AUTORIZADOS POR EL CIIH</c:v>
                </c:pt>
                <c:pt idx="1">
                  <c:v>ACTA DE JUSTIFICACIÓN PARA LA PRESCRIPCION DE ANTIMICROBIANOS DE USO RESTRINGIDO</c:v>
                </c:pt>
                <c:pt idx="2">
                  <c:v>MONITOREO  DE  LA PRESCRIPCION  DE  ANTIMICROBIANOS DE USO RESTRINGIDO</c:v>
                </c:pt>
                <c:pt idx="3">
                  <c:v>EVALUACION TRIMESTRAL/ SEMESTRAL/ ANUAL DE USO DE  ANTIMICROBIANOS DE USO RESTRINGIDO</c:v>
                </c:pt>
                <c:pt idx="4">
                  <c:v>PROCEDIMIENTO Y FLUJOGRAMA DE PROCEDIMIENTOS PARA EL USO RACIONAL DE  ANTIMICROBIANOS DE USO RESTRINGIDO</c:v>
                </c:pt>
              </c:strCache>
            </c:strRef>
          </c:cat>
          <c:val>
            <c:numRef>
              <c:f>'GRAFICO N° 1-2-3-4'!$F$67:$F$71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'GRAFICO N° 1-2-3-4'!$G$65</c:f>
              <c:strCache>
                <c:ptCount val="1"/>
                <c:pt idx="0">
                  <c:v>N°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'GRAFICO N° 1-2-3-4'!$D$67:$D$71</c:f>
              <c:strCache>
                <c:ptCount val="5"/>
                <c:pt idx="0">
                  <c:v> LISTADO  DE ANTIMICROBIANOS DE USO RESTRINGIDO EMPLEADOS EN LA INSTITUCION AUTORIZADOS POR EL CIIH</c:v>
                </c:pt>
                <c:pt idx="1">
                  <c:v>ACTA DE JUSTIFICACIÓN PARA LA PRESCRIPCION DE ANTIMICROBIANOS DE USO RESTRINGIDO</c:v>
                </c:pt>
                <c:pt idx="2">
                  <c:v>MONITOREO  DE  LA PRESCRIPCION  DE  ANTIMICROBIANOS DE USO RESTRINGIDO</c:v>
                </c:pt>
                <c:pt idx="3">
                  <c:v>EVALUACION TRIMESTRAL/ SEMESTRAL/ ANUAL DE USO DE  ANTIMICROBIANOS DE USO RESTRINGIDO</c:v>
                </c:pt>
                <c:pt idx="4">
                  <c:v>PROCEDIMIENTO Y FLUJOGRAMA DE PROCEDIMIENTOS PARA EL USO RACIONAL DE  ANTIMICROBIANOS DE USO RESTRINGIDO</c:v>
                </c:pt>
              </c:strCache>
            </c:strRef>
          </c:cat>
          <c:val>
            <c:numRef>
              <c:f>'GRAFICO N° 1-2-3-4'!$G$67:$G$71</c:f>
              <c:numCache>
                <c:formatCode>General</c:formatCode>
                <c:ptCount val="5"/>
                <c:pt idx="0">
                  <c:v>17</c:v>
                </c:pt>
                <c:pt idx="1">
                  <c:v>16</c:v>
                </c:pt>
                <c:pt idx="2">
                  <c:v>16</c:v>
                </c:pt>
                <c:pt idx="3">
                  <c:v>14</c:v>
                </c:pt>
                <c:pt idx="4">
                  <c:v>12</c:v>
                </c:pt>
              </c:numCache>
            </c:numRef>
          </c:val>
        </c:ser>
        <c:ser>
          <c:idx val="3"/>
          <c:order val="3"/>
          <c:tx>
            <c:strRef>
              <c:f>'GRAFICO N° 1-2-3-4'!$H$65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spPr>
              <a:noFill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'GRAFICO N° 1-2-3-4'!$D$67:$D$71</c:f>
              <c:strCache>
                <c:ptCount val="5"/>
                <c:pt idx="0">
                  <c:v> LISTADO  DE ANTIMICROBIANOS DE USO RESTRINGIDO EMPLEADOS EN LA INSTITUCION AUTORIZADOS POR EL CIIH</c:v>
                </c:pt>
                <c:pt idx="1">
                  <c:v>ACTA DE JUSTIFICACIÓN PARA LA PRESCRIPCION DE ANTIMICROBIANOS DE USO RESTRINGIDO</c:v>
                </c:pt>
                <c:pt idx="2">
                  <c:v>MONITOREO  DE  LA PRESCRIPCION  DE  ANTIMICROBIANOS DE USO RESTRINGIDO</c:v>
                </c:pt>
                <c:pt idx="3">
                  <c:v>EVALUACION TRIMESTRAL/ SEMESTRAL/ ANUAL DE USO DE  ANTIMICROBIANOS DE USO RESTRINGIDO</c:v>
                </c:pt>
                <c:pt idx="4">
                  <c:v>PROCEDIMIENTO Y FLUJOGRAMA DE PROCEDIMIENTOS PARA EL USO RACIONAL DE  ANTIMICROBIANOS DE USO RESTRINGIDO</c:v>
                </c:pt>
              </c:strCache>
            </c:strRef>
          </c:cat>
          <c:val>
            <c:numRef>
              <c:f>'GRAFICO N° 1-2-3-4'!$H$67:$H$71</c:f>
              <c:numCache>
                <c:formatCode>0%</c:formatCode>
                <c:ptCount val="5"/>
                <c:pt idx="0">
                  <c:v>0.68</c:v>
                </c:pt>
                <c:pt idx="1">
                  <c:v>0.64</c:v>
                </c:pt>
                <c:pt idx="2">
                  <c:v>0.64</c:v>
                </c:pt>
                <c:pt idx="3">
                  <c:v>0.56000000000000005</c:v>
                </c:pt>
                <c:pt idx="4">
                  <c:v>0.48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1746048"/>
        <c:axId val="84529088"/>
        <c:axId val="0"/>
      </c:bar3DChart>
      <c:catAx>
        <c:axId val="151746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4529088"/>
        <c:crosses val="autoZero"/>
        <c:auto val="1"/>
        <c:lblAlgn val="ctr"/>
        <c:lblOffset val="100"/>
        <c:noMultiLvlLbl val="0"/>
      </c:catAx>
      <c:valAx>
        <c:axId val="84529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174604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07429582829524E-2"/>
          <c:y val="7.4548693724707529E-2"/>
          <c:w val="0.93505003517211649"/>
          <c:h val="0.7467322834645668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'GRAFICO N° 1-2-3-4'!$F$84:$F$85</c:f>
              <c:strCache>
                <c:ptCount val="1"/>
                <c:pt idx="0">
                  <c:v>RESULTADO N°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0"/>
              <c:delete val="1"/>
            </c:dLbl>
            <c:txPr>
              <a:bodyPr/>
              <a:lstStyle/>
              <a:p>
                <a:pPr>
                  <a:defRPr b="1"/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'GRAFICO N° 1-2-3-4'!$C$86:$E$88</c:f>
              <c:multiLvlStrCache>
                <c:ptCount val="3"/>
                <c:lvl>
                  <c:pt idx="0">
                    <c:v>&gt; 80 - 100</c:v>
                  </c:pt>
                  <c:pt idx="1">
                    <c:v>60 - 80</c:v>
                  </c:pt>
                  <c:pt idx="2">
                    <c:v>&lt; 60</c:v>
                  </c:pt>
                </c:lvl>
                <c:lvl>
                  <c:pt idx="0">
                    <c:v>SATISFACTORIO</c:v>
                  </c:pt>
                  <c:pt idx="1">
                    <c:v>REGULAR</c:v>
                  </c:pt>
                  <c:pt idx="2">
                    <c:v>DEFICIENTE</c:v>
                  </c:pt>
                </c:lvl>
              </c:multiLvlStrCache>
            </c:multiLvlStrRef>
          </c:cat>
          <c:val>
            <c:numRef>
              <c:f>'GRAFICO N° 1-2-3-4'!$F$86:$F$88</c:f>
              <c:numCache>
                <c:formatCode>General</c:formatCode>
                <c:ptCount val="3"/>
                <c:pt idx="0">
                  <c:v>0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ser>
          <c:idx val="1"/>
          <c:order val="1"/>
          <c:tx>
            <c:strRef>
              <c:f>'GRAFICO N° 1-2-3-4'!$G$84:$G$85</c:f>
              <c:strCache>
                <c:ptCount val="1"/>
                <c:pt idx="0">
                  <c:v>RESULTADO %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1111111111111112E-2"/>
                  <c:y val="-5.092592592592601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s-P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185067526415994E-16"/>
                  <c:y val="9.2588947214931466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s-P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'GRAFICO N° 1-2-3-4'!$C$86:$E$88</c:f>
              <c:multiLvlStrCache>
                <c:ptCount val="3"/>
                <c:lvl>
                  <c:pt idx="0">
                    <c:v>&gt; 80 - 100</c:v>
                  </c:pt>
                  <c:pt idx="1">
                    <c:v>60 - 80</c:v>
                  </c:pt>
                  <c:pt idx="2">
                    <c:v>&lt; 60</c:v>
                  </c:pt>
                </c:lvl>
                <c:lvl>
                  <c:pt idx="0">
                    <c:v>SATISFACTORIO</c:v>
                  </c:pt>
                  <c:pt idx="1">
                    <c:v>REGULAR</c:v>
                  </c:pt>
                  <c:pt idx="2">
                    <c:v>DEFICIENTE</c:v>
                  </c:pt>
                </c:lvl>
              </c:multiLvlStrCache>
            </c:multiLvlStrRef>
          </c:cat>
          <c:val>
            <c:numRef>
              <c:f>'GRAFICO N° 1-2-3-4'!$G$86:$G$88</c:f>
              <c:numCache>
                <c:formatCode>0%</c:formatCode>
                <c:ptCount val="3"/>
                <c:pt idx="0">
                  <c:v>0</c:v>
                </c:pt>
                <c:pt idx="1">
                  <c:v>0.6</c:v>
                </c:pt>
                <c:pt idx="2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2838016"/>
        <c:axId val="159281088"/>
        <c:axId val="0"/>
      </c:bar3DChart>
      <c:catAx>
        <c:axId val="162838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PE"/>
          </a:p>
        </c:txPr>
        <c:crossAx val="159281088"/>
        <c:crosses val="autoZero"/>
        <c:auto val="1"/>
        <c:lblAlgn val="ctr"/>
        <c:lblOffset val="100"/>
        <c:noMultiLvlLbl val="0"/>
      </c:catAx>
      <c:valAx>
        <c:axId val="159281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28380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ED0C-9FFA-4301-BA83-0C5CB1F2EC0D}" type="datetimeFigureOut">
              <a:rPr lang="es-PE" smtClean="0"/>
              <a:t>10/10/2014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E54F-916B-447F-9264-48AA554D76E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54480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ED0C-9FFA-4301-BA83-0C5CB1F2EC0D}" type="datetimeFigureOut">
              <a:rPr lang="es-PE" smtClean="0"/>
              <a:t>10/10/2014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E54F-916B-447F-9264-48AA554D76E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79395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ED0C-9FFA-4301-BA83-0C5CB1F2EC0D}" type="datetimeFigureOut">
              <a:rPr lang="es-PE" smtClean="0"/>
              <a:t>10/10/2014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E54F-916B-447F-9264-48AA554D76E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55283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ED0C-9FFA-4301-BA83-0C5CB1F2EC0D}" type="datetimeFigureOut">
              <a:rPr lang="es-PE" smtClean="0"/>
              <a:t>10/10/2014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E54F-916B-447F-9264-48AA554D76E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46863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ED0C-9FFA-4301-BA83-0C5CB1F2EC0D}" type="datetimeFigureOut">
              <a:rPr lang="es-PE" smtClean="0"/>
              <a:t>10/10/2014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E54F-916B-447F-9264-48AA554D76E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9120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ED0C-9FFA-4301-BA83-0C5CB1F2EC0D}" type="datetimeFigureOut">
              <a:rPr lang="es-PE" smtClean="0"/>
              <a:t>10/10/2014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E54F-916B-447F-9264-48AA554D76E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31053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ED0C-9FFA-4301-BA83-0C5CB1F2EC0D}" type="datetimeFigureOut">
              <a:rPr lang="es-PE" smtClean="0"/>
              <a:t>10/10/2014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E54F-916B-447F-9264-48AA554D76E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28954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DIGEM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ED0C-9FFA-4301-BA83-0C5CB1F2EC0D}" type="datetimeFigureOut">
              <a:rPr lang="es-PE" smtClean="0"/>
              <a:t>10/10/2014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E54F-916B-447F-9264-48AA554D76E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08683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ED0C-9FFA-4301-BA83-0C5CB1F2EC0D}" type="datetimeFigureOut">
              <a:rPr lang="es-PE" smtClean="0"/>
              <a:t>10/10/2014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E54F-916B-447F-9264-48AA554D76E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27799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ED0C-9FFA-4301-BA83-0C5CB1F2EC0D}" type="datetimeFigureOut">
              <a:rPr lang="es-PE" smtClean="0"/>
              <a:t>10/10/2014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E54F-916B-447F-9264-48AA554D76E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77228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ED0C-9FFA-4301-BA83-0C5CB1F2EC0D}" type="datetimeFigureOut">
              <a:rPr lang="es-PE" smtClean="0"/>
              <a:t>10/10/2014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E54F-916B-447F-9264-48AA554D76E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00188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BED0C-9FFA-4301-BA83-0C5CB1F2EC0D}" type="datetimeFigureOut">
              <a:rPr lang="es-PE" smtClean="0"/>
              <a:t>10/10/2014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CE54F-916B-447F-9264-48AA554D76E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4943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149080"/>
            <a:ext cx="8229600" cy="1944216"/>
          </a:xfrm>
        </p:spPr>
        <p:txBody>
          <a:bodyPr>
            <a:normAutofit/>
          </a:bodyPr>
          <a:lstStyle/>
          <a:p>
            <a:r>
              <a:rPr lang="es-PE" sz="3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E</a:t>
            </a:r>
            <a:r>
              <a:rPr lang="es-PE" sz="3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quipo de Uso Racional de Medicamentos </a:t>
            </a:r>
            <a:br>
              <a:rPr lang="es-PE" sz="3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s-PE" sz="3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DAUM- DIGEMID </a:t>
            </a:r>
            <a:endParaRPr lang="es-PE" sz="3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83568" y="1628800"/>
            <a:ext cx="8229600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PE" sz="4000" b="1" dirty="0" smtClean="0">
              <a:latin typeface="+mn-lt"/>
            </a:endParaRPr>
          </a:p>
          <a:p>
            <a:r>
              <a:rPr lang="es-PE" sz="4000" b="1" dirty="0" smtClean="0">
                <a:latin typeface="+mn-lt"/>
              </a:rPr>
              <a:t>ANTIMICROBIANOS DE USO </a:t>
            </a:r>
            <a:r>
              <a:rPr lang="es-PE" sz="4000" b="1" dirty="0" smtClean="0">
                <a:latin typeface="+mn-lt"/>
              </a:rPr>
              <a:t>RESTRINGIDO</a:t>
            </a:r>
          </a:p>
          <a:p>
            <a:r>
              <a:rPr lang="es-PE" sz="4000" b="1" dirty="0" smtClean="0">
                <a:latin typeface="+mn-lt"/>
              </a:rPr>
              <a:t> </a:t>
            </a:r>
            <a:r>
              <a:rPr lang="es-PE" sz="4000" b="1" dirty="0" smtClean="0"/>
              <a:t>I </a:t>
            </a:r>
            <a:r>
              <a:rPr lang="es-PE" sz="4000" b="1" dirty="0"/>
              <a:t>SEMESTRE- 2014</a:t>
            </a:r>
          </a:p>
          <a:p>
            <a:r>
              <a:rPr lang="es-PE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s-PE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es-PE" sz="4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81022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425306" y="1268760"/>
            <a:ext cx="82809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PE" sz="28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s-PE" sz="2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CONTROL </a:t>
            </a:r>
            <a:r>
              <a:rPr lang="es-PE" sz="2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DE ANTIMICROBIANOS DE USO RESTRINGIDO</a:t>
            </a:r>
          </a:p>
          <a:p>
            <a:pPr algn="ctr"/>
            <a:r>
              <a:rPr lang="es-PE" sz="2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I SEMESTRE -2014</a:t>
            </a:r>
          </a:p>
          <a:p>
            <a:pPr algn="ctr"/>
            <a:endParaRPr lang="es-PE" sz="28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s-PE" sz="2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CUADRO N° 3</a:t>
            </a:r>
          </a:p>
          <a:p>
            <a:pPr algn="ctr"/>
            <a:endParaRPr lang="es-PE" sz="28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s-PE" sz="2800" b="1" u="none" strike="noStrike" dirty="0" smtClean="0">
                <a:solidFill>
                  <a:schemeClr val="tx2"/>
                </a:solidFill>
                <a:effectLst/>
              </a:rPr>
              <a:t>% DE  APLICACIÓN  DE CRITERIOR </a:t>
            </a:r>
            <a:r>
              <a:rPr lang="es-PE" sz="2800" b="1" u="none" strike="noStrike" dirty="0" smtClean="0">
                <a:solidFill>
                  <a:schemeClr val="tx2"/>
                </a:solidFill>
                <a:effectLst/>
              </a:rPr>
              <a:t>DE </a:t>
            </a:r>
            <a:r>
              <a:rPr lang="es-PE" sz="2800" b="1" u="none" strike="noStrike" dirty="0" smtClean="0">
                <a:solidFill>
                  <a:schemeClr val="tx2"/>
                </a:solidFill>
                <a:effectLst/>
              </a:rPr>
              <a:t>CONTROL DE  USO DE ANTIMICROBIANOS RESTRINGIDO POR NUMERO DE  HOSPITALES  </a:t>
            </a:r>
            <a:br>
              <a:rPr lang="es-PE" sz="2800" b="1" u="none" strike="noStrike" dirty="0" smtClean="0">
                <a:solidFill>
                  <a:schemeClr val="tx2"/>
                </a:solidFill>
                <a:effectLst/>
              </a:rPr>
            </a:br>
            <a:r>
              <a:rPr lang="es-PE" sz="2800" b="1" u="none" strike="noStrike" dirty="0" smtClean="0">
                <a:solidFill>
                  <a:schemeClr val="tx2"/>
                </a:solidFill>
                <a:effectLst/>
              </a:rPr>
              <a:t>I SEMESTRE 2014</a:t>
            </a:r>
            <a:endParaRPr lang="es-PE" sz="2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222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353069"/>
              </p:ext>
            </p:extLst>
          </p:nvPr>
        </p:nvGraphicFramePr>
        <p:xfrm>
          <a:off x="395536" y="1412776"/>
          <a:ext cx="8568952" cy="453650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504056"/>
                <a:gridCol w="5404933"/>
                <a:gridCol w="211691"/>
                <a:gridCol w="576064"/>
                <a:gridCol w="648072"/>
                <a:gridCol w="1224136"/>
              </a:tblGrid>
              <a:tr h="103777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PE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% DE  APLICACIÓN  DE CRITERIOR </a:t>
                      </a:r>
                      <a:r>
                        <a:rPr lang="es-PE" sz="18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DE  </a:t>
                      </a:r>
                      <a:r>
                        <a:rPr lang="es-PE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CONTROL DE  </a:t>
                      </a:r>
                      <a:r>
                        <a:rPr lang="es-PE" sz="18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ATM </a:t>
                      </a:r>
                      <a:r>
                        <a:rPr lang="es-PE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POR </a:t>
                      </a:r>
                      <a:r>
                        <a:rPr lang="es-PE" sz="18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HOSPITALES  </a:t>
                      </a:r>
                      <a:r>
                        <a:rPr lang="es-PE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/>
                      </a:r>
                      <a:br>
                        <a:rPr lang="es-PE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s-PE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 SEMESTRE 2014</a:t>
                      </a:r>
                      <a:endParaRPr lang="es-PE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830" marR="8830" marT="883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581955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u="none" strike="noStrike" dirty="0">
                          <a:effectLst/>
                        </a:rPr>
                        <a:t>N°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30" marR="8830" marT="883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PE" sz="1600" b="1" u="none" strike="noStrike" dirty="0">
                          <a:effectLst/>
                        </a:rPr>
                        <a:t>INDICADORES / DESCRIPCIÓN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30" marR="8830" marT="883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u="none" strike="noStrike" dirty="0">
                          <a:effectLst/>
                        </a:rPr>
                        <a:t>N°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30" marR="8830" marT="88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u="none" strike="noStrike" dirty="0">
                          <a:effectLst/>
                        </a:rPr>
                        <a:t>%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30" marR="8830" marT="883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u="none" strike="noStrike" dirty="0">
                          <a:effectLst/>
                        </a:rPr>
                        <a:t>CALIFICACIÓN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30" marR="8830" marT="883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81955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u="none" strike="noStrike" dirty="0">
                          <a:effectLst/>
                        </a:rPr>
                        <a:t>1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30" marR="8830" marT="883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PE" sz="1600" u="none" strike="noStrike" dirty="0">
                          <a:effectLst/>
                        </a:rPr>
                        <a:t> LISTADO  DE ANTIMICROBIANOS DE USO RESTRINGIDO EMPLEADOS EN LA INSTITUCION AUTORIZADOS POR EL CIIH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30" marR="8830" marT="883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u="none" strike="noStrike">
                          <a:effectLst/>
                        </a:rPr>
                        <a:t>17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30" marR="8830" marT="88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u="none" strike="noStrike" dirty="0">
                          <a:effectLst/>
                        </a:rPr>
                        <a:t>68%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30" marR="8830" marT="883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u="none" strike="noStrike" dirty="0">
                          <a:effectLst/>
                        </a:rPr>
                        <a:t>REGULAR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30" marR="8830" marT="883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81955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u="none" strike="noStrike" dirty="0">
                          <a:effectLst/>
                        </a:rPr>
                        <a:t>3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30" marR="8830" marT="883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PE" sz="1600" u="none" strike="noStrike" dirty="0">
                          <a:effectLst/>
                        </a:rPr>
                        <a:t>ACTA DE JUSTIFICACIÓN PARA LA PRESCRIPCION DE ANTIMICROBIANOS DE USO RESTRINGIDO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30" marR="8830" marT="883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u="none" strike="noStrike">
                          <a:effectLst/>
                        </a:rPr>
                        <a:t>16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30" marR="8830" marT="88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u="none" strike="noStrike" dirty="0">
                          <a:effectLst/>
                        </a:rPr>
                        <a:t>64%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30" marR="8830" marT="883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u="none" strike="noStrike" dirty="0">
                          <a:effectLst/>
                        </a:rPr>
                        <a:t>REGULAR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30" marR="8830" marT="883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81955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u="none" strike="noStrike" dirty="0">
                          <a:effectLst/>
                        </a:rPr>
                        <a:t>4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30" marR="8830" marT="883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u="none" strike="noStrike" dirty="0">
                          <a:effectLst/>
                        </a:rPr>
                        <a:t>MONITOREO  DE  LA PRESCRIPCION  DE  ANTIMICROBIANOS DE USO RESTRINGIDO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30" marR="8830" marT="88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u="none" strike="noStrike" dirty="0">
                          <a:effectLst/>
                        </a:rPr>
                        <a:t> 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30" marR="8830" marT="88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u="none" strike="noStrike">
                          <a:effectLst/>
                        </a:rPr>
                        <a:t>16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30" marR="8830" marT="88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u="none" strike="noStrike" dirty="0">
                          <a:effectLst/>
                        </a:rPr>
                        <a:t>64%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30" marR="8830" marT="883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u="none" strike="noStrike" dirty="0">
                          <a:effectLst/>
                        </a:rPr>
                        <a:t>REGULAR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30" marR="8830" marT="883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81955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u="none" strike="noStrike" dirty="0">
                          <a:effectLst/>
                        </a:rPr>
                        <a:t>5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30" marR="8830" marT="883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EVALUACION TRIMESTRAL/ SEMESTRAL/ ANUAL DE USO DE  ANTIMICROBIANOS DE USO RESTRINGIDO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30" marR="8830" marT="883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u="none" strike="noStrike" dirty="0">
                          <a:effectLst/>
                        </a:rPr>
                        <a:t>14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30" marR="8830" marT="88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u="none" strike="noStrike" dirty="0">
                          <a:effectLst/>
                        </a:rPr>
                        <a:t>56%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30" marR="8830" marT="883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u="none" strike="noStrike" dirty="0">
                          <a:effectLst/>
                        </a:rPr>
                        <a:t>DEFICIENTE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30" marR="8830" marT="883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88951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u="none" strike="noStrike" dirty="0">
                          <a:effectLst/>
                        </a:rPr>
                        <a:t>2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30" marR="8830" marT="883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PE" sz="1600" u="none" strike="noStrike" dirty="0">
                          <a:effectLst/>
                        </a:rPr>
                        <a:t>PROCEDIMIENTO Y FLUJOGRAMA DE PROCEDIMIENTOS PARA EL USO RACIONAL DE </a:t>
                      </a:r>
                      <a:r>
                        <a:rPr lang="es-PE" sz="1600" u="none" strike="noStrike" dirty="0" smtClean="0">
                          <a:effectLst/>
                        </a:rPr>
                        <a:t>ANTIMICROBIANOS </a:t>
                      </a:r>
                      <a:r>
                        <a:rPr lang="es-PE" sz="1600" u="none" strike="noStrike" dirty="0">
                          <a:effectLst/>
                        </a:rPr>
                        <a:t>DE USO RESTRINGIDO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30" marR="8830" marT="883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u="none" strike="noStrike" dirty="0">
                          <a:effectLst/>
                        </a:rPr>
                        <a:t>12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30" marR="8830" marT="883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u="none" strike="noStrike" dirty="0">
                          <a:effectLst/>
                        </a:rPr>
                        <a:t>48%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30" marR="8830" marT="883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600" u="none" strike="noStrike" dirty="0">
                          <a:effectLst/>
                        </a:rPr>
                        <a:t>DEFICIENTE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30" marR="8830" marT="883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586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478341"/>
              </p:ext>
            </p:extLst>
          </p:nvPr>
        </p:nvGraphicFramePr>
        <p:xfrm>
          <a:off x="899592" y="1412776"/>
          <a:ext cx="7272808" cy="8324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72808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PE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GRAFICO N° 3</a:t>
                      </a:r>
                      <a:br>
                        <a:rPr lang="es-PE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s-PE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% DE  APLICACIÓN DE CRITERIOS DE CONTROL DE USO DE ANTIMICROBIANOS RESTRINGIDOS POR NUMERO DE HOSPITALES  </a:t>
                      </a:r>
                      <a:endParaRPr lang="es-PE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9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7617591"/>
              </p:ext>
            </p:extLst>
          </p:nvPr>
        </p:nvGraphicFramePr>
        <p:xfrm>
          <a:off x="827584" y="2420888"/>
          <a:ext cx="7476504" cy="4031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2746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899592" y="1556792"/>
            <a:ext cx="7776864" cy="4608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2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CONTROL DE ANTIMICROBIANOS DE USO RESTRINGIDO</a:t>
            </a:r>
          </a:p>
          <a:p>
            <a:pPr algn="ctr"/>
            <a:r>
              <a:rPr lang="es-PE" sz="2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I SEMESTRE -2014</a:t>
            </a:r>
          </a:p>
          <a:p>
            <a:pPr algn="ctr"/>
            <a:endParaRPr lang="es-PE" sz="32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s-PE" sz="2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CUADRO N° 4</a:t>
            </a:r>
          </a:p>
          <a:p>
            <a:pPr algn="ctr"/>
            <a:endParaRPr lang="es-PE" sz="280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ctr"/>
            <a:endParaRPr lang="es-PE" sz="2800" b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ctr"/>
            <a:r>
              <a:rPr lang="es-PE" sz="2800" b="1" u="none" strike="noStrike" dirty="0" smtClean="0">
                <a:solidFill>
                  <a:schemeClr val="tx2"/>
                </a:solidFill>
                <a:effectLst/>
              </a:rPr>
              <a:t>CALIFICACION DE LOS CRITERIOS DE CONTROL DE USO DE ANTIMICROBIANOS RESTRINGIDOS </a:t>
            </a:r>
            <a:br>
              <a:rPr lang="es-PE" sz="2800" b="1" u="none" strike="noStrike" dirty="0" smtClean="0">
                <a:solidFill>
                  <a:schemeClr val="tx2"/>
                </a:solidFill>
                <a:effectLst/>
              </a:rPr>
            </a:br>
            <a:r>
              <a:rPr lang="es-PE" sz="2800" b="1" u="none" strike="noStrike" dirty="0" smtClean="0">
                <a:solidFill>
                  <a:schemeClr val="tx2"/>
                </a:solidFill>
                <a:effectLst/>
              </a:rPr>
              <a:t>I SEMESTRE 2014 </a:t>
            </a:r>
            <a:endParaRPr lang="es-PE" sz="2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13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90471"/>
              </p:ext>
            </p:extLst>
          </p:nvPr>
        </p:nvGraphicFramePr>
        <p:xfrm>
          <a:off x="611560" y="1484784"/>
          <a:ext cx="7607300" cy="12119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07300"/>
              </a:tblGrid>
              <a:tr h="1211957">
                <a:tc>
                  <a:txBody>
                    <a:bodyPr/>
                    <a:lstStyle/>
                    <a:p>
                      <a:pPr algn="ctr" fontAlgn="b"/>
                      <a:r>
                        <a:rPr lang="es-PE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CALIFICACION DE LOS CRITERIOS DE CONTROL DE </a:t>
                      </a:r>
                      <a:r>
                        <a:rPr lang="es-PE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ATM</a:t>
                      </a:r>
                      <a:r>
                        <a:rPr lang="es-PE" sz="20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                                  </a:t>
                      </a:r>
                      <a:r>
                        <a:rPr lang="es-PE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I </a:t>
                      </a:r>
                      <a:r>
                        <a:rPr lang="es-PE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SEMESTRE 2014 </a:t>
                      </a:r>
                      <a:endParaRPr lang="es-PE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074188"/>
              </p:ext>
            </p:extLst>
          </p:nvPr>
        </p:nvGraphicFramePr>
        <p:xfrm>
          <a:off x="611560" y="2780928"/>
          <a:ext cx="7632848" cy="288032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392488"/>
                <a:gridCol w="1440160"/>
                <a:gridCol w="1080120"/>
                <a:gridCol w="720080"/>
              </a:tblGrid>
              <a:tr h="46805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PE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CALIFICACIÓN POR INDICADOR</a:t>
                      </a:r>
                      <a:endParaRPr lang="es-PE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PE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RESULTADO</a:t>
                      </a:r>
                      <a:endParaRPr lang="es-PE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540060">
                <a:tc gridSpan="2"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N°</a:t>
                      </a:r>
                      <a:endParaRPr lang="es-PE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s-PE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ctr" fontAlgn="b"/>
                      <a:r>
                        <a:rPr lang="es-PE" sz="2000" b="1" u="none" strike="noStrike" dirty="0">
                          <a:effectLst/>
                        </a:rPr>
                        <a:t>SATISFACTORIO</a:t>
                      </a:r>
                      <a:endParaRPr lang="es-P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2000" u="none" strike="noStrike">
                          <a:effectLst/>
                        </a:rPr>
                        <a:t>&gt; 80 - 100</a:t>
                      </a:r>
                      <a:endParaRPr lang="es-PE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2000" u="none" strike="noStrike">
                          <a:effectLst/>
                        </a:rPr>
                        <a:t>0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2000" u="none" strike="noStrike" dirty="0">
                          <a:effectLst/>
                        </a:rPr>
                        <a:t>0%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8052">
                <a:tc>
                  <a:txBody>
                    <a:bodyPr/>
                    <a:lstStyle/>
                    <a:p>
                      <a:pPr algn="ctr" fontAlgn="b"/>
                      <a:r>
                        <a:rPr lang="es-PE" sz="2000" b="1" u="none" strike="noStrike" dirty="0">
                          <a:effectLst/>
                        </a:rPr>
                        <a:t>REGULAR</a:t>
                      </a:r>
                      <a:endParaRPr lang="es-P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2000" u="none" strike="noStrike">
                          <a:effectLst/>
                        </a:rPr>
                        <a:t>60 - 80</a:t>
                      </a:r>
                      <a:endParaRPr lang="es-PE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2000" u="none" strike="noStrike">
                          <a:effectLst/>
                        </a:rPr>
                        <a:t>3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2000" u="none" strike="noStrike" dirty="0">
                          <a:effectLst/>
                        </a:rPr>
                        <a:t>60%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8052">
                <a:tc>
                  <a:txBody>
                    <a:bodyPr/>
                    <a:lstStyle/>
                    <a:p>
                      <a:pPr algn="ctr" fontAlgn="b"/>
                      <a:r>
                        <a:rPr lang="es-PE" sz="2000" b="1" u="none" strike="noStrike" dirty="0">
                          <a:effectLst/>
                        </a:rPr>
                        <a:t>DEFICIENTE</a:t>
                      </a:r>
                      <a:endParaRPr lang="es-P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2000" u="none" strike="noStrike">
                          <a:effectLst/>
                        </a:rPr>
                        <a:t>&lt; 60</a:t>
                      </a:r>
                      <a:endParaRPr lang="es-PE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2000" u="none" strike="noStrike">
                          <a:effectLst/>
                        </a:rPr>
                        <a:t>2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2000" u="none" strike="noStrike" dirty="0">
                          <a:effectLst/>
                        </a:rPr>
                        <a:t>40%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8052">
                <a:tc>
                  <a:txBody>
                    <a:bodyPr/>
                    <a:lstStyle/>
                    <a:p>
                      <a:pPr algn="ctr" fontAlgn="b"/>
                      <a:r>
                        <a:rPr lang="es-PE" sz="2000" b="1" u="none" strike="noStrike" dirty="0">
                          <a:effectLst/>
                        </a:rPr>
                        <a:t>TOTAL</a:t>
                      </a:r>
                      <a:endParaRPr lang="es-P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2000" u="none" strike="noStrike" dirty="0">
                          <a:effectLst/>
                        </a:rPr>
                        <a:t> </a:t>
                      </a:r>
                      <a:endParaRPr lang="es-P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2000" u="none" strike="noStrike" dirty="0">
                          <a:effectLst/>
                        </a:rPr>
                        <a:t>5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2000" u="none" strike="noStrike" dirty="0">
                          <a:effectLst/>
                        </a:rPr>
                        <a:t>100%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4307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511351"/>
              </p:ext>
            </p:extLst>
          </p:nvPr>
        </p:nvGraphicFramePr>
        <p:xfrm>
          <a:off x="899592" y="1484784"/>
          <a:ext cx="7607300" cy="9239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07300"/>
              </a:tblGrid>
              <a:tr h="819150">
                <a:tc>
                  <a:txBody>
                    <a:bodyPr/>
                    <a:lstStyle/>
                    <a:p>
                      <a:pPr algn="ctr" fontAlgn="b"/>
                      <a:r>
                        <a:rPr lang="es-PE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GRAFICO N°4</a:t>
                      </a:r>
                      <a:br>
                        <a:rPr lang="es-PE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s-PE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CALIFICACION DE LOS CRITERIOS DE CONTROL DE ATM  </a:t>
                      </a:r>
                      <a:br>
                        <a:rPr lang="es-PE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s-PE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 SEMESTRE 2014</a:t>
                      </a:r>
                      <a:endParaRPr lang="es-PE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3349608"/>
              </p:ext>
            </p:extLst>
          </p:nvPr>
        </p:nvGraphicFramePr>
        <p:xfrm>
          <a:off x="899593" y="2636912"/>
          <a:ext cx="756084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7089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473371" y="1700808"/>
            <a:ext cx="828092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3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CONTROL DE ANTIMICROBIANOS DE USO RESTRINGIDO</a:t>
            </a:r>
          </a:p>
          <a:p>
            <a:pPr algn="ctr"/>
            <a:r>
              <a:rPr lang="es-PE" sz="3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I SEMESTRE -2014</a:t>
            </a:r>
          </a:p>
          <a:p>
            <a:pPr algn="ctr"/>
            <a:endParaRPr lang="es-PE" sz="32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endParaRPr lang="es-PE" sz="32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s-PE" sz="3200" b="1" dirty="0" smtClean="0">
                <a:solidFill>
                  <a:schemeClr val="tx2"/>
                </a:solidFill>
              </a:rPr>
              <a:t>% </a:t>
            </a:r>
            <a:r>
              <a:rPr lang="es-PE" sz="3200" b="1" dirty="0">
                <a:solidFill>
                  <a:schemeClr val="tx2"/>
                </a:solidFill>
              </a:rPr>
              <a:t>DE </a:t>
            </a:r>
            <a:r>
              <a:rPr lang="es-PE" sz="3200" b="1" dirty="0" smtClean="0">
                <a:solidFill>
                  <a:schemeClr val="tx2"/>
                </a:solidFill>
              </a:rPr>
              <a:t>CUMPLIMIENTO</a:t>
            </a:r>
            <a:r>
              <a:rPr lang="es-PE" sz="3200" b="1" u="none" strike="noStrike" dirty="0" smtClean="0">
                <a:solidFill>
                  <a:schemeClr val="tx2"/>
                </a:solidFill>
                <a:effectLst/>
              </a:rPr>
              <a:t> </a:t>
            </a:r>
            <a:r>
              <a:rPr lang="es-PE" sz="3200" b="1" u="none" strike="noStrike" dirty="0" smtClean="0">
                <a:solidFill>
                  <a:schemeClr val="tx2"/>
                </a:solidFill>
                <a:effectLst/>
              </a:rPr>
              <a:t>DE ENVIO DE INFORMACION POR DISA / DIRESA </a:t>
            </a:r>
            <a:endParaRPr lang="es-PE" sz="3200" b="1" u="none" strike="noStrike" dirty="0" smtClean="0">
              <a:solidFill>
                <a:schemeClr val="tx2"/>
              </a:solidFill>
              <a:effectLst/>
            </a:endParaRPr>
          </a:p>
          <a:p>
            <a:pPr algn="ctr"/>
            <a:r>
              <a:rPr lang="es-PE" sz="3200" b="1" dirty="0" smtClean="0">
                <a:solidFill>
                  <a:schemeClr val="tx2"/>
                </a:solidFill>
              </a:rPr>
              <a:t>I </a:t>
            </a:r>
            <a:r>
              <a:rPr lang="es-PE" sz="3200" b="1" dirty="0">
                <a:solidFill>
                  <a:schemeClr val="tx2"/>
                </a:solidFill>
              </a:rPr>
              <a:t>SEMESTRE- 2014</a:t>
            </a:r>
          </a:p>
        </p:txBody>
      </p:sp>
    </p:spTree>
    <p:extLst>
      <p:ext uri="{BB962C8B-B14F-4D97-AF65-F5344CB8AC3E}">
        <p14:creationId xmlns:p14="http://schemas.microsoft.com/office/powerpoint/2010/main" val="2237712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028724"/>
              </p:ext>
            </p:extLst>
          </p:nvPr>
        </p:nvGraphicFramePr>
        <p:xfrm>
          <a:off x="251520" y="1340768"/>
          <a:ext cx="4824536" cy="544615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152128"/>
                <a:gridCol w="2034559"/>
                <a:gridCol w="1637849"/>
              </a:tblGrid>
              <a:tr h="298209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N°</a:t>
                      </a:r>
                      <a:endParaRPr lang="es-P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DIRESA </a:t>
                      </a:r>
                      <a:endParaRPr lang="es-P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% de</a:t>
                      </a:r>
                      <a:br>
                        <a:rPr lang="es-PE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s-PE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s-PE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CUMPLIMIENTO</a:t>
                      </a:r>
                    </a:p>
                    <a:p>
                      <a:pPr algn="ctr" fontAlgn="ctr"/>
                      <a:endParaRPr lang="es-P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tx2"/>
                    </a:solidFill>
                  </a:tcPr>
                </a:tc>
              </a:tr>
              <a:tr h="120723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 dirty="0">
                          <a:effectLst/>
                        </a:rPr>
                        <a:t>1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 dirty="0">
                          <a:effectLst/>
                        </a:rPr>
                        <a:t>AYACUCHO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>
                          <a:effectLst/>
                        </a:rPr>
                        <a:t>100%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20723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 dirty="0">
                          <a:effectLst/>
                        </a:rPr>
                        <a:t>2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 dirty="0">
                          <a:effectLst/>
                        </a:rPr>
                        <a:t>LIMA ESTE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100%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20723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 dirty="0">
                          <a:effectLst/>
                        </a:rPr>
                        <a:t>3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 dirty="0">
                          <a:effectLst/>
                        </a:rPr>
                        <a:t>LIMA SUR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50%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b">
                    <a:solidFill>
                      <a:schemeClr val="bg1"/>
                    </a:solidFill>
                  </a:tcPr>
                </a:tc>
              </a:tr>
              <a:tr h="120723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4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 dirty="0">
                          <a:effectLst/>
                        </a:rPr>
                        <a:t>AREQUIPA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>
                          <a:effectLst/>
                        </a:rPr>
                        <a:t>40%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b">
                    <a:solidFill>
                      <a:schemeClr val="bg1"/>
                    </a:solidFill>
                  </a:tcPr>
                </a:tc>
              </a:tr>
              <a:tr h="120723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5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 dirty="0">
                          <a:effectLst/>
                        </a:rPr>
                        <a:t>PASCO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>
                          <a:effectLst/>
                        </a:rPr>
                        <a:t>33%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b">
                    <a:solidFill>
                      <a:schemeClr val="bg1"/>
                    </a:solidFill>
                  </a:tcPr>
                </a:tc>
              </a:tr>
              <a:tr h="120723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6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 dirty="0">
                          <a:effectLst/>
                        </a:rPr>
                        <a:t>IGSS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>
                          <a:effectLst/>
                        </a:rPr>
                        <a:t>31%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b">
                    <a:solidFill>
                      <a:schemeClr val="bg1"/>
                    </a:solidFill>
                  </a:tcPr>
                </a:tc>
              </a:tr>
              <a:tr h="120723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7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 dirty="0">
                          <a:effectLst/>
                        </a:rPr>
                        <a:t>JUNIN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10%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b">
                    <a:solidFill>
                      <a:schemeClr val="bg1"/>
                    </a:solidFill>
                  </a:tcPr>
                </a:tc>
              </a:tr>
              <a:tr h="120723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8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 dirty="0">
                          <a:effectLst/>
                        </a:rPr>
                        <a:t>CALLAO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>
                          <a:effectLst/>
                        </a:rPr>
                        <a:t>0%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b">
                    <a:solidFill>
                      <a:schemeClr val="bg1"/>
                    </a:solidFill>
                  </a:tcPr>
                </a:tc>
              </a:tr>
              <a:tr h="120723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9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 dirty="0">
                          <a:effectLst/>
                        </a:rPr>
                        <a:t>CUSCO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>
                          <a:effectLst/>
                        </a:rPr>
                        <a:t>0%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b">
                    <a:solidFill>
                      <a:schemeClr val="bg1"/>
                    </a:solidFill>
                  </a:tcPr>
                </a:tc>
              </a:tr>
              <a:tr h="120723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10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 dirty="0">
                          <a:effectLst/>
                        </a:rPr>
                        <a:t>HUANUCO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0%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b">
                    <a:solidFill>
                      <a:schemeClr val="bg1"/>
                    </a:solidFill>
                  </a:tcPr>
                </a:tc>
              </a:tr>
              <a:tr h="120723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11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 dirty="0">
                          <a:effectLst/>
                        </a:rPr>
                        <a:t>LAMBAYEQUE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0%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b">
                    <a:solidFill>
                      <a:schemeClr val="bg1"/>
                    </a:solidFill>
                  </a:tcPr>
                </a:tc>
              </a:tr>
              <a:tr h="120723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12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 dirty="0">
                          <a:effectLst/>
                        </a:rPr>
                        <a:t>MOQUEGUA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0%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b">
                    <a:solidFill>
                      <a:schemeClr val="bg1"/>
                    </a:solidFill>
                  </a:tcPr>
                </a:tc>
              </a:tr>
              <a:tr h="120723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13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 dirty="0">
                          <a:effectLst/>
                        </a:rPr>
                        <a:t>UCAYALI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0%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b">
                    <a:solidFill>
                      <a:schemeClr val="bg1"/>
                    </a:solidFill>
                  </a:tcPr>
                </a:tc>
              </a:tr>
              <a:tr h="120723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14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 dirty="0">
                          <a:effectLst/>
                        </a:rPr>
                        <a:t>ANCASH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0%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b">
                    <a:solidFill>
                      <a:schemeClr val="bg1"/>
                    </a:solidFill>
                  </a:tcPr>
                </a:tc>
              </a:tr>
              <a:tr h="120723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15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AMAZONAS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0%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b">
                    <a:solidFill>
                      <a:schemeClr val="bg1"/>
                    </a:solidFill>
                  </a:tcPr>
                </a:tc>
              </a:tr>
              <a:tr h="120723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16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APURIMAC*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0%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b">
                    <a:solidFill>
                      <a:schemeClr val="bg1"/>
                    </a:solidFill>
                  </a:tcPr>
                </a:tc>
              </a:tr>
              <a:tr h="120723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17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CAJAMARCA**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0%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b">
                    <a:solidFill>
                      <a:schemeClr val="bg1"/>
                    </a:solidFill>
                  </a:tcPr>
                </a:tc>
              </a:tr>
              <a:tr h="120723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18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HUANCAVELICA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0%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b">
                    <a:solidFill>
                      <a:schemeClr val="bg1"/>
                    </a:solidFill>
                  </a:tcPr>
                </a:tc>
              </a:tr>
              <a:tr h="120723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19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ICA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0%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b">
                    <a:solidFill>
                      <a:schemeClr val="bg1"/>
                    </a:solidFill>
                  </a:tcPr>
                </a:tc>
              </a:tr>
              <a:tr h="120723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20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LA LIBERTAD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0%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b">
                    <a:solidFill>
                      <a:schemeClr val="bg1"/>
                    </a:solidFill>
                  </a:tcPr>
                </a:tc>
              </a:tr>
              <a:tr h="120723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21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LIMA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0%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b">
                    <a:solidFill>
                      <a:schemeClr val="bg1"/>
                    </a:solidFill>
                  </a:tcPr>
                </a:tc>
              </a:tr>
              <a:tr h="120723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22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LORETO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0%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b">
                    <a:solidFill>
                      <a:schemeClr val="bg1"/>
                    </a:solidFill>
                  </a:tcPr>
                </a:tc>
              </a:tr>
              <a:tr h="120723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23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MADRE DE DIOS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0%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b">
                    <a:solidFill>
                      <a:schemeClr val="bg1"/>
                    </a:solidFill>
                  </a:tcPr>
                </a:tc>
              </a:tr>
              <a:tr h="190346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24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PIURA***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0%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b">
                    <a:solidFill>
                      <a:schemeClr val="bg1"/>
                    </a:solidFill>
                  </a:tcPr>
                </a:tc>
              </a:tr>
              <a:tr h="120723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25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PUNO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0%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b">
                    <a:solidFill>
                      <a:schemeClr val="bg1"/>
                    </a:solidFill>
                  </a:tcPr>
                </a:tc>
              </a:tr>
              <a:tr h="120723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26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SAN MARTIN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0%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b">
                    <a:solidFill>
                      <a:schemeClr val="bg1"/>
                    </a:solidFill>
                  </a:tcPr>
                </a:tc>
              </a:tr>
              <a:tr h="120723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27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TACNA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0%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b">
                    <a:solidFill>
                      <a:schemeClr val="bg1"/>
                    </a:solidFill>
                  </a:tcPr>
                </a:tc>
              </a:tr>
              <a:tr h="120723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28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TUMBES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0%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b">
                    <a:solidFill>
                      <a:schemeClr val="bg1"/>
                    </a:solidFill>
                  </a:tcPr>
                </a:tc>
              </a:tr>
              <a:tr h="169242"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 dirty="0">
                          <a:effectLst/>
                        </a:rPr>
                        <a:t>CUMPLIMIENTO TOTAL</a:t>
                      </a:r>
                      <a:endParaRPr lang="es-P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 dirty="0">
                          <a:effectLst/>
                        </a:rPr>
                        <a:t> </a:t>
                      </a:r>
                      <a:endParaRPr lang="es-P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13%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63" marR="6763" marT="6763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4 CuadroTexto"/>
          <p:cNvSpPr txBox="1"/>
          <p:nvPr/>
        </p:nvSpPr>
        <p:spPr>
          <a:xfrm>
            <a:off x="5796136" y="1628800"/>
            <a:ext cx="280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CUMPLIMIENTO DEL ENVIO DE INFORMACION I SEMESTRE- 2014</a:t>
            </a:r>
            <a:endParaRPr lang="es-PE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5 CuadroTexto"/>
          <p:cNvSpPr txBox="1"/>
          <p:nvPr/>
        </p:nvSpPr>
        <p:spPr>
          <a:xfrm>
            <a:off x="5292080" y="2868404"/>
            <a:ext cx="34563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000" dirty="0" smtClean="0"/>
              <a:t>Referencia: 100%</a:t>
            </a:r>
          </a:p>
          <a:p>
            <a:endParaRPr lang="es-PE" sz="2000" dirty="0" smtClean="0"/>
          </a:p>
          <a:p>
            <a:r>
              <a:rPr lang="es-PE" sz="2000" dirty="0" smtClean="0"/>
              <a:t>Rango: 10%-100%            2 EESS (total 28 EESS)</a:t>
            </a:r>
          </a:p>
          <a:p>
            <a:endParaRPr lang="es-PE" sz="2000" dirty="0" smtClean="0"/>
          </a:p>
          <a:p>
            <a:r>
              <a:rPr lang="es-PE" sz="2000" dirty="0" smtClean="0"/>
              <a:t>Promedio: </a:t>
            </a:r>
            <a:r>
              <a:rPr lang="es-PE" sz="2000" dirty="0" smtClean="0">
                <a:solidFill>
                  <a:srgbClr val="FF0000"/>
                </a:solidFill>
              </a:rPr>
              <a:t>98 %</a:t>
            </a:r>
          </a:p>
          <a:p>
            <a:endParaRPr lang="es-PE" sz="2000" dirty="0"/>
          </a:p>
          <a:p>
            <a:r>
              <a:rPr lang="es-PE" sz="2000" dirty="0" smtClean="0"/>
              <a:t>DISA/DIRESA CON  100% DE CUMPLIMIENTO: 2 (28%)</a:t>
            </a:r>
            <a:endParaRPr lang="es-PE" sz="2000" dirty="0"/>
          </a:p>
        </p:txBody>
      </p:sp>
      <p:sp>
        <p:nvSpPr>
          <p:cNvPr id="12" name="Flecha derecha 8"/>
          <p:cNvSpPr/>
          <p:nvPr/>
        </p:nvSpPr>
        <p:spPr>
          <a:xfrm>
            <a:off x="7524327" y="3624724"/>
            <a:ext cx="263381" cy="108012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79036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2"/>
          <p:cNvSpPr/>
          <p:nvPr/>
        </p:nvSpPr>
        <p:spPr>
          <a:xfrm>
            <a:off x="467544" y="1484784"/>
            <a:ext cx="828092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3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CONTROL DE ANTIMICROBIANOS DE USO RESTRINGIDO</a:t>
            </a:r>
          </a:p>
          <a:p>
            <a:pPr algn="ctr"/>
            <a:r>
              <a:rPr lang="es-PE" sz="3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I SEMESTRE -2014</a:t>
            </a:r>
          </a:p>
          <a:p>
            <a:pPr algn="ctr"/>
            <a:endParaRPr lang="es-PE" sz="36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s-PE" sz="3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CUADRO N° 1</a:t>
            </a:r>
          </a:p>
          <a:p>
            <a:pPr algn="ctr"/>
            <a:endParaRPr lang="es-PE" sz="2800" b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ctr"/>
            <a:r>
              <a:rPr lang="es-PE" sz="2800" b="1" u="none" strike="noStrike" dirty="0" smtClean="0">
                <a:solidFill>
                  <a:schemeClr val="tx2"/>
                </a:solidFill>
                <a:effectLst/>
              </a:rPr>
              <a:t>% DE APLICACIÓN DE LOS CRITERIOS  DE CONTROL DE ANTIMICROBIANOS DE USO RESTRINGIDO EN HOSPITALES </a:t>
            </a:r>
            <a:br>
              <a:rPr lang="es-PE" sz="2800" b="1" u="none" strike="noStrike" dirty="0" smtClean="0">
                <a:solidFill>
                  <a:schemeClr val="tx2"/>
                </a:solidFill>
                <a:effectLst/>
              </a:rPr>
            </a:br>
            <a:r>
              <a:rPr lang="es-PE" sz="2800" b="1" u="none" strike="noStrike" dirty="0" smtClean="0">
                <a:solidFill>
                  <a:schemeClr val="tx2"/>
                </a:solidFill>
                <a:effectLst/>
              </a:rPr>
              <a:t>I SEMESTRE 2014</a:t>
            </a:r>
            <a:endParaRPr lang="es-PE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669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63598"/>
              </p:ext>
            </p:extLst>
          </p:nvPr>
        </p:nvGraphicFramePr>
        <p:xfrm>
          <a:off x="899592" y="1196752"/>
          <a:ext cx="7416824" cy="3752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16824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% DE APLICACIÓN DE LOS CRITERIOR  DE CONTROL DE ANTIMICROBIANOS DE USO RESTRINGIDO EN HOSPITALES </a:t>
                      </a:r>
                      <a:br>
                        <a:rPr lang="es-PE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s-PE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 SEMESTRE 2014</a:t>
                      </a:r>
                      <a:endParaRPr lang="es-PE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914297"/>
              </p:ext>
            </p:extLst>
          </p:nvPr>
        </p:nvGraphicFramePr>
        <p:xfrm>
          <a:off x="899592" y="1556792"/>
          <a:ext cx="7416825" cy="518458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92722"/>
                <a:gridCol w="1530158"/>
                <a:gridCol w="3410034"/>
                <a:gridCol w="1048271"/>
                <a:gridCol w="1035640"/>
              </a:tblGrid>
              <a:tr h="333054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N°</a:t>
                      </a:r>
                      <a:endParaRPr lang="es-PE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DISA / DIRESA</a:t>
                      </a:r>
                      <a:endParaRPr lang="es-PE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HOSPITAL</a:t>
                      </a:r>
                      <a:endParaRPr lang="es-PE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N°</a:t>
                      </a:r>
                      <a:endParaRPr lang="es-PE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s-PE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tx2"/>
                    </a:solidFill>
                  </a:tcPr>
                </a:tc>
              </a:tr>
              <a:tr h="16034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u="none" strike="noStrike" dirty="0">
                          <a:effectLst/>
                        </a:rPr>
                        <a:t>1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 dirty="0">
                          <a:effectLst/>
                        </a:rPr>
                        <a:t>AYACUCHO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>
                          <a:effectLst/>
                        </a:rPr>
                        <a:t>HOSPITAL DE APOYO CANGALLO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5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100%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6404"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u="none" strike="noStrike">
                          <a:effectLst/>
                        </a:rPr>
                        <a:t>2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 dirty="0">
                          <a:effectLst/>
                        </a:rPr>
                        <a:t>AYACUCHO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 dirty="0">
                          <a:effectLst/>
                        </a:rPr>
                        <a:t>HOSPITAL DE APOYO DE HUANTA "DANIEL ALCIDES CARRIÓN"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5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100%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34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u="none" strike="noStrike">
                          <a:effectLst/>
                        </a:rPr>
                        <a:t>3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 dirty="0">
                          <a:effectLst/>
                        </a:rPr>
                        <a:t>AYACUCHO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 dirty="0">
                          <a:effectLst/>
                        </a:rPr>
                        <a:t>APOYO SIVIA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 dirty="0">
                          <a:effectLst/>
                        </a:rPr>
                        <a:t>5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100%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34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u="none" strike="noStrike">
                          <a:effectLst/>
                        </a:rPr>
                        <a:t>4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 dirty="0">
                          <a:effectLst/>
                        </a:rPr>
                        <a:t>AYACUCHO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 dirty="0">
                          <a:effectLst/>
                        </a:rPr>
                        <a:t>HOSPITAL DE APOYO SAN FRANCISCO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 dirty="0">
                          <a:effectLst/>
                        </a:rPr>
                        <a:t>5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100%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3702"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u="none" strike="noStrike">
                          <a:effectLst/>
                        </a:rPr>
                        <a:t>5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>
                          <a:effectLst/>
                        </a:rPr>
                        <a:t>AYACUCHO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 dirty="0">
                          <a:effectLst/>
                        </a:rPr>
                        <a:t>HOSPITAL DE APOYO DE PUQUIO "FELIPE HUAMÁN POMA DE AYALA"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5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100%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34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u="none" strike="noStrike">
                          <a:effectLst/>
                        </a:rPr>
                        <a:t>6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>
                          <a:effectLst/>
                        </a:rPr>
                        <a:t>AYACUCHO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 dirty="0">
                          <a:effectLst/>
                        </a:rPr>
                        <a:t>HOSPITAL DE APOYO DE CORACORA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5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100%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3702"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u="none" strike="noStrike">
                          <a:effectLst/>
                        </a:rPr>
                        <a:t>7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>
                          <a:effectLst/>
                        </a:rPr>
                        <a:t>AYACUCHO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 dirty="0">
                          <a:effectLst/>
                        </a:rPr>
                        <a:t>HOSPITAL REGIONAL DE AYACUCHO "MIGUEL ANGEL MARISCAL LLERENA"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 dirty="0">
                          <a:effectLst/>
                        </a:rPr>
                        <a:t>5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100%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34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u="none" strike="noStrike">
                          <a:effectLst/>
                        </a:rPr>
                        <a:t>8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>
                          <a:effectLst/>
                        </a:rPr>
                        <a:t>AYACUCHO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 dirty="0">
                          <a:effectLst/>
                        </a:rPr>
                        <a:t>HOSPITAL DE APOYO JESUS NAZARENO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 dirty="0">
                          <a:effectLst/>
                        </a:rPr>
                        <a:t>5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100%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34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u="none" strike="noStrike">
                          <a:effectLst/>
                        </a:rPr>
                        <a:t>9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>
                          <a:effectLst/>
                        </a:rPr>
                        <a:t>AYACUCHO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 dirty="0">
                          <a:effectLst/>
                        </a:rPr>
                        <a:t>HOSPITAL DE APOYO SAN MIGUEL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5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100%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34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u="none" strike="noStrike">
                          <a:effectLst/>
                        </a:rPr>
                        <a:t>10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>
                          <a:effectLst/>
                        </a:rPr>
                        <a:t>IGSS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 dirty="0">
                          <a:effectLst/>
                        </a:rPr>
                        <a:t>INSTITUTO NACIONAL DOS DE MAYO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 dirty="0">
                          <a:effectLst/>
                        </a:rPr>
                        <a:t>4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80%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</a:tr>
              <a:tr h="313702"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u="none" strike="noStrike">
                          <a:effectLst/>
                        </a:rPr>
                        <a:t>11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>
                          <a:effectLst/>
                        </a:rPr>
                        <a:t>IGSS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 dirty="0">
                          <a:effectLst/>
                        </a:rPr>
                        <a:t>INSTITUTO NACIONAL DE SALUD </a:t>
                      </a:r>
                      <a:br>
                        <a:rPr lang="es-PE" sz="1000" u="none" strike="noStrike" dirty="0">
                          <a:effectLst/>
                        </a:rPr>
                      </a:br>
                      <a:r>
                        <a:rPr lang="es-PE" sz="1000" u="none" strike="noStrike" dirty="0">
                          <a:effectLst/>
                        </a:rPr>
                        <a:t>DEL NIÑO BREÑA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 dirty="0">
                          <a:effectLst/>
                        </a:rPr>
                        <a:t>4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80%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</a:tr>
              <a:tr h="313702"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u="none" strike="noStrike">
                          <a:effectLst/>
                        </a:rPr>
                        <a:t>12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>
                          <a:effectLst/>
                        </a:rPr>
                        <a:t>IGSS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 dirty="0">
                          <a:effectLst/>
                        </a:rPr>
                        <a:t>HOSPITAL NACIONAL DOCENTE</a:t>
                      </a:r>
                      <a:br>
                        <a:rPr lang="es-PE" sz="1000" u="none" strike="noStrike" dirty="0">
                          <a:effectLst/>
                        </a:rPr>
                      </a:br>
                      <a:r>
                        <a:rPr lang="es-PE" sz="1000" u="none" strike="noStrike" dirty="0">
                          <a:effectLst/>
                        </a:rPr>
                        <a:t> MADRE NIÑO SAN BARTOLOME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 dirty="0">
                          <a:effectLst/>
                        </a:rPr>
                        <a:t>4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80%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</a:tr>
              <a:tr h="16034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u="none" strike="noStrike">
                          <a:effectLst/>
                        </a:rPr>
                        <a:t>13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>
                          <a:effectLst/>
                        </a:rPr>
                        <a:t>IGSS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>
                          <a:effectLst/>
                        </a:rPr>
                        <a:t>NACIONAL SERGIO E. BERNALES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 dirty="0">
                          <a:effectLst/>
                        </a:rPr>
                        <a:t>4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80%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</a:tr>
              <a:tr h="16034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u="none" strike="noStrike">
                          <a:effectLst/>
                        </a:rPr>
                        <a:t>14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>
                          <a:effectLst/>
                        </a:rPr>
                        <a:t>AREQUIPA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>
                          <a:effectLst/>
                        </a:rPr>
                        <a:t>IREN NEOPLASICAS 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 dirty="0">
                          <a:effectLst/>
                        </a:rPr>
                        <a:t>4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80%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</a:tr>
              <a:tr h="16034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u="none" strike="noStrike">
                          <a:effectLst/>
                        </a:rPr>
                        <a:t>15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>
                          <a:effectLst/>
                        </a:rPr>
                        <a:t>AREQUIPA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HOSPITAL III REGIONAL HONORIO DELGADO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 dirty="0">
                          <a:effectLst/>
                        </a:rPr>
                        <a:t>4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80%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</a:tr>
              <a:tr h="313702"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u="none" strike="noStrike">
                          <a:effectLst/>
                        </a:rPr>
                        <a:t>16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>
                          <a:effectLst/>
                        </a:rPr>
                        <a:t>IGSS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>
                          <a:effectLst/>
                        </a:rPr>
                        <a:t>INSTITUTO NACIONAL </a:t>
                      </a:r>
                      <a:br>
                        <a:rPr lang="es-PE" sz="1000" u="none" strike="noStrike">
                          <a:effectLst/>
                        </a:rPr>
                      </a:br>
                      <a:r>
                        <a:rPr lang="es-PE" sz="1000" u="none" strike="noStrike">
                          <a:effectLst/>
                        </a:rPr>
                        <a:t>MATERNO PERINATAL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 dirty="0">
                          <a:effectLst/>
                        </a:rPr>
                        <a:t>3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60%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</a:tr>
              <a:tr h="16034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u="none" strike="noStrike">
                          <a:effectLst/>
                        </a:rPr>
                        <a:t>17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>
                          <a:effectLst/>
                        </a:rPr>
                        <a:t>PASCO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>
                          <a:effectLst/>
                        </a:rPr>
                        <a:t>HOSPITAL ERNESTO GERMAN GUZMAN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 dirty="0">
                          <a:effectLst/>
                        </a:rPr>
                        <a:t>2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40%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</a:tr>
              <a:tr h="16034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u="none" strike="noStrike">
                          <a:effectLst/>
                        </a:rPr>
                        <a:t>18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>
                          <a:effectLst/>
                        </a:rPr>
                        <a:t>LIMA SUR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>
                          <a:effectLst/>
                        </a:rPr>
                        <a:t>HOSPITAL MARIA AUXILIADORA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 dirty="0">
                          <a:effectLst/>
                        </a:rPr>
                        <a:t>1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20%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</a:tr>
              <a:tr h="16034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u="none" strike="noStrike">
                          <a:effectLst/>
                        </a:rPr>
                        <a:t>19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>
                          <a:effectLst/>
                        </a:rPr>
                        <a:t>LIMA ESTE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>
                          <a:effectLst/>
                        </a:rPr>
                        <a:t>HOSPITAL DE BAJA COMPLEJIDAD HUAYCAN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 dirty="0">
                          <a:effectLst/>
                        </a:rPr>
                        <a:t>0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0%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</a:tr>
              <a:tr h="16034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u="none" strike="noStrike">
                          <a:effectLst/>
                        </a:rPr>
                        <a:t>20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>
                          <a:effectLst/>
                        </a:rPr>
                        <a:t>LIMA ESTE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>
                          <a:effectLst/>
                        </a:rPr>
                        <a:t>HOSPITAL VITARTE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0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0%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</a:tr>
              <a:tr h="16034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u="none" strike="noStrike">
                          <a:effectLst/>
                        </a:rPr>
                        <a:t>21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>
                          <a:effectLst/>
                        </a:rPr>
                        <a:t>LIMA ESTE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>
                          <a:effectLst/>
                        </a:rPr>
                        <a:t>HOSPITAL DE MEDIANA COMPLEJIDAD JOSE AGURTO TELLO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0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0%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</a:tr>
              <a:tr h="16034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u="none" strike="noStrike">
                          <a:effectLst/>
                        </a:rPr>
                        <a:t>22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>
                          <a:effectLst/>
                        </a:rPr>
                        <a:t>LIMA ESTE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 dirty="0">
                          <a:effectLst/>
                        </a:rPr>
                        <a:t>HOSPITAL SAN JUAN DE LURIGANCHO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0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0%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</a:tr>
              <a:tr h="16034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u="none" strike="noStrike">
                          <a:effectLst/>
                        </a:rPr>
                        <a:t>23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>
                          <a:effectLst/>
                        </a:rPr>
                        <a:t>LIMA ESTE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>
                          <a:effectLst/>
                        </a:rPr>
                        <a:t>HOSPITAL NACIONAL HIPOLITO UNANUE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0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0%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</a:tr>
              <a:tr h="16034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u="none" strike="noStrike">
                          <a:effectLst/>
                        </a:rPr>
                        <a:t>24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>
                          <a:effectLst/>
                        </a:rPr>
                        <a:t>LIMA ESTE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>
                          <a:effectLst/>
                        </a:rPr>
                        <a:t>HOSPITAL HERMILIO VALDIZAN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0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0%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</a:tr>
              <a:tr h="16034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000" u="none" strike="noStrike">
                          <a:effectLst/>
                        </a:rPr>
                        <a:t>25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>
                          <a:effectLst/>
                        </a:rPr>
                        <a:t>JUNIN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000" u="none" strike="noStrike">
                          <a:effectLst/>
                        </a:rPr>
                        <a:t>HOSPITAL SAN MARTIN DE PANGOA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effectLst/>
                        </a:rPr>
                        <a:t>0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000" u="none" strike="noStrike" dirty="0">
                          <a:effectLst/>
                        </a:rPr>
                        <a:t>0%</a:t>
                      </a:r>
                      <a:endParaRPr lang="es-P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0" marR="6950" marT="6950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191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274979"/>
              </p:ext>
            </p:extLst>
          </p:nvPr>
        </p:nvGraphicFramePr>
        <p:xfrm>
          <a:off x="467544" y="1340768"/>
          <a:ext cx="8373616" cy="8017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73616"/>
              </a:tblGrid>
              <a:tr h="366242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CUADRO 1</a:t>
                      </a:r>
                      <a:r>
                        <a:rPr lang="es-PE" sz="1200" u="none" strike="noStrike" dirty="0">
                          <a:effectLst/>
                        </a:rPr>
                        <a:t/>
                      </a:r>
                      <a:br>
                        <a:rPr lang="es-PE" sz="1200" u="none" strike="noStrike" dirty="0">
                          <a:effectLst/>
                        </a:rPr>
                      </a:br>
                      <a:r>
                        <a:rPr lang="es-PE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% DE APLICACIÓN  DEL CONTROL DE </a:t>
                      </a:r>
                      <a:r>
                        <a:rPr lang="es-PE" sz="18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ANTIMICROBIANOS DE USO RESTRINGIDO EN HOSPITALES</a:t>
                      </a:r>
                      <a:r>
                        <a:rPr lang="es-PE" sz="18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 -</a:t>
                      </a:r>
                      <a:r>
                        <a:rPr lang="es-PE" sz="18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I SEMESTRE 2014</a:t>
                      </a:r>
                      <a:endParaRPr lang="es-PE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295" marR="9295" marT="9295" marB="0" anchor="ctr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1920594"/>
              </p:ext>
            </p:extLst>
          </p:nvPr>
        </p:nvGraphicFramePr>
        <p:xfrm>
          <a:off x="467544" y="2204864"/>
          <a:ext cx="828092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6878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2"/>
          <p:cNvSpPr/>
          <p:nvPr/>
        </p:nvSpPr>
        <p:spPr>
          <a:xfrm>
            <a:off x="539552" y="1484784"/>
            <a:ext cx="828092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2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CONTROL DE ANTIMICROBIANOS DE USO RESTRINGIDO</a:t>
            </a:r>
          </a:p>
          <a:p>
            <a:pPr algn="ctr"/>
            <a:r>
              <a:rPr lang="es-PE" sz="2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I SEMESTRE -2014</a:t>
            </a:r>
          </a:p>
          <a:p>
            <a:pPr algn="ctr"/>
            <a:endParaRPr lang="es-PE" sz="32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s-PE" sz="2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CUADRO N° 2</a:t>
            </a:r>
          </a:p>
          <a:p>
            <a:pPr algn="ctr"/>
            <a:endParaRPr lang="es-PE" sz="280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ctr"/>
            <a:r>
              <a:rPr lang="es-PE" sz="2800" b="1" u="none" strike="noStrike" dirty="0" smtClean="0">
                <a:solidFill>
                  <a:schemeClr val="tx2"/>
                </a:solidFill>
                <a:effectLst/>
              </a:rPr>
              <a:t>CALIFICACION DE  LA  APLICACIÓN  DE CRITERIOR DE CONTROL DE ANTIMICROBIANOS DE USO RESTRINGIDO EN HOSPITALES </a:t>
            </a:r>
            <a:br>
              <a:rPr lang="es-PE" sz="2800" b="1" u="none" strike="noStrike" dirty="0" smtClean="0">
                <a:solidFill>
                  <a:schemeClr val="tx2"/>
                </a:solidFill>
                <a:effectLst/>
              </a:rPr>
            </a:br>
            <a:r>
              <a:rPr lang="es-PE" sz="2800" b="1" u="none" strike="noStrike" dirty="0" smtClean="0">
                <a:solidFill>
                  <a:schemeClr val="tx2"/>
                </a:solidFill>
                <a:effectLst/>
              </a:rPr>
              <a:t>I SEMESTRE 2014</a:t>
            </a:r>
            <a:endParaRPr lang="es-PE" sz="2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028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607007"/>
              </p:ext>
            </p:extLst>
          </p:nvPr>
        </p:nvGraphicFramePr>
        <p:xfrm>
          <a:off x="827584" y="1628800"/>
          <a:ext cx="7899400" cy="9239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99400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CALIFICACION DE  </a:t>
                      </a:r>
                      <a:r>
                        <a:rPr lang="es-PE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LA </a:t>
                      </a:r>
                      <a:r>
                        <a:rPr lang="es-PE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APLICACIÓN  DE </a:t>
                      </a:r>
                      <a:r>
                        <a:rPr lang="es-PE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CRITERIOS </a:t>
                      </a:r>
                      <a:r>
                        <a:rPr lang="es-PE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 CONTROL DE ANTIMICROBIANOS DE USO RESTRINGIDO EN HOSPITALES </a:t>
                      </a:r>
                      <a:br>
                        <a:rPr lang="es-PE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s-PE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 SEMESTRE 2014</a:t>
                      </a:r>
                      <a:endParaRPr lang="es-PE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629017"/>
              </p:ext>
            </p:extLst>
          </p:nvPr>
        </p:nvGraphicFramePr>
        <p:xfrm>
          <a:off x="827584" y="2708920"/>
          <a:ext cx="7848872" cy="309343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797611"/>
                <a:gridCol w="3762443"/>
                <a:gridCol w="1149635"/>
                <a:gridCol w="1139183"/>
              </a:tblGrid>
              <a:tr h="54151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PE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CALIFICACION </a:t>
                      </a:r>
                      <a:r>
                        <a:rPr lang="es-PE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POR </a:t>
                      </a:r>
                      <a:r>
                        <a:rPr lang="es-PE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CRITERIOS</a:t>
                      </a:r>
                      <a:endParaRPr lang="es-P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PE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RESULTADO</a:t>
                      </a:r>
                      <a:endParaRPr lang="es-P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538607">
                <a:tc gridSpan="2"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N°</a:t>
                      </a:r>
                      <a:endParaRPr lang="es-P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s-P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</a:tr>
              <a:tr h="532257"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b="1" u="none" strike="noStrike" dirty="0">
                          <a:effectLst/>
                        </a:rPr>
                        <a:t>SATISFACTORIO</a:t>
                      </a:r>
                      <a:endParaRPr lang="es-P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u="none" strike="noStrike" dirty="0">
                          <a:effectLst/>
                        </a:rPr>
                        <a:t>&gt; 80 - 100</a:t>
                      </a:r>
                      <a:endParaRPr lang="es-P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u="none" strike="noStrike">
                          <a:effectLst/>
                        </a:rPr>
                        <a:t>9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u="none" strike="noStrike">
                          <a:effectLst/>
                        </a:rPr>
                        <a:t>36%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532257"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b="1" u="none" strike="noStrike" dirty="0">
                          <a:effectLst/>
                        </a:rPr>
                        <a:t>REGULAR</a:t>
                      </a:r>
                      <a:endParaRPr lang="es-P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u="none" strike="noStrike" dirty="0">
                          <a:effectLst/>
                        </a:rPr>
                        <a:t>60 - 80</a:t>
                      </a:r>
                      <a:endParaRPr lang="es-P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u="none" strike="noStrike" dirty="0">
                          <a:effectLst/>
                        </a:rPr>
                        <a:t>7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u="none" strike="noStrike">
                          <a:effectLst/>
                        </a:rPr>
                        <a:t>28%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462832"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b="1" u="none" strike="noStrike" dirty="0">
                          <a:effectLst/>
                        </a:rPr>
                        <a:t>DEFICIENTE</a:t>
                      </a:r>
                      <a:endParaRPr lang="es-P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u="none" strike="noStrike" dirty="0">
                          <a:effectLst/>
                        </a:rPr>
                        <a:t>&lt; 60</a:t>
                      </a:r>
                      <a:endParaRPr lang="es-P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u="none" strike="noStrike" dirty="0">
                          <a:effectLst/>
                        </a:rPr>
                        <a:t>9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u="none" strike="noStrike">
                          <a:effectLst/>
                        </a:rPr>
                        <a:t>36%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48597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PE" sz="1400" b="1" u="none" strike="noStrike" dirty="0">
                          <a:effectLst/>
                        </a:rPr>
                        <a:t>TOTAL</a:t>
                      </a:r>
                      <a:endParaRPr lang="es-P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u="none" strike="noStrike" dirty="0">
                          <a:effectLst/>
                        </a:rPr>
                        <a:t>25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u="none" strike="noStrike" dirty="0">
                          <a:effectLst/>
                        </a:rPr>
                        <a:t>100%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3587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946594"/>
              </p:ext>
            </p:extLst>
          </p:nvPr>
        </p:nvGraphicFramePr>
        <p:xfrm>
          <a:off x="899592" y="1484784"/>
          <a:ext cx="7128792" cy="9361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28792"/>
              </a:tblGrid>
              <a:tr h="936104">
                <a:tc>
                  <a:txBody>
                    <a:bodyPr/>
                    <a:lstStyle/>
                    <a:p>
                      <a:pPr algn="ctr" fontAlgn="b"/>
                      <a:r>
                        <a:rPr lang="es-PE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GRAFICO </a:t>
                      </a:r>
                      <a:r>
                        <a:rPr lang="es-PE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N°2 </a:t>
                      </a:r>
                      <a:br>
                        <a:rPr lang="es-PE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s-PE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% DE </a:t>
                      </a:r>
                      <a:r>
                        <a:rPr lang="es-PE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APLICACION </a:t>
                      </a:r>
                      <a:r>
                        <a:rPr lang="es-PE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 CRITERIOR DE CONTROL DE </a:t>
                      </a:r>
                      <a:r>
                        <a:rPr lang="es-PE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ATM</a:t>
                      </a:r>
                    </a:p>
                    <a:p>
                      <a:pPr algn="ctr" fontAlgn="b"/>
                      <a:endParaRPr lang="es-PE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10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2583538"/>
              </p:ext>
            </p:extLst>
          </p:nvPr>
        </p:nvGraphicFramePr>
        <p:xfrm>
          <a:off x="971600" y="2780928"/>
          <a:ext cx="7368116" cy="3255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7193453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cion Indicadores.pptxXXX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Presentacion Indicadores.pptxXXXX</Template>
  <TotalTime>121</TotalTime>
  <Words>851</Words>
  <Application>Microsoft Office PowerPoint</Application>
  <PresentationFormat>Presentación en pantalla (4:3)</PresentationFormat>
  <Paragraphs>363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Presentacion Indicadores.pptxXXXX</vt:lpstr>
      <vt:lpstr>Equipo de Uso Racional de Medicamentos  DAUM- DIGEMID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Equipo de Uso Racional de Medicamentos  DAUM- DIGEMID</dc:title>
  <dc:creator>RUTH JANIRETH PAHUARA BARREDA</dc:creator>
  <cp:lastModifiedBy>RUTH JANIRETH PAHUARA BARREDA</cp:lastModifiedBy>
  <cp:revision>12</cp:revision>
  <dcterms:created xsi:type="dcterms:W3CDTF">2014-10-09T20:18:54Z</dcterms:created>
  <dcterms:modified xsi:type="dcterms:W3CDTF">2014-10-10T16:37:41Z</dcterms:modified>
</cp:coreProperties>
</file>